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8" r:id="rId2"/>
    <p:sldId id="273" r:id="rId3"/>
    <p:sldId id="856" r:id="rId4"/>
    <p:sldId id="858" r:id="rId5"/>
    <p:sldId id="859" r:id="rId6"/>
    <p:sldId id="271" r:id="rId7"/>
    <p:sldId id="857" r:id="rId8"/>
    <p:sldId id="274" r:id="rId9"/>
    <p:sldId id="86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5852" autoAdjust="0"/>
  </p:normalViewPr>
  <p:slideViewPr>
    <p:cSldViewPr snapToGrid="0">
      <p:cViewPr varScale="1">
        <p:scale>
          <a:sx n="106" d="100"/>
          <a:sy n="106" d="100"/>
        </p:scale>
        <p:origin x="1602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597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B493BA8-DF9F-4777-AAB0-CDAD1A803B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0DC04F-576A-46E3-A0D0-076AF42D9B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EA79A-A27E-4524-9A6A-F6DCEDBF71ED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830B5F4-1410-41D5-93D3-91BB3DAFC64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0DA394A-E1A5-4161-8DDC-6D750AB8C1D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9EC6E-FC13-4C49-8041-2BFDA8AE9D4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24509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43BC24-7456-4973-AD0A-F29B06B0025B}" type="datetimeFigureOut">
              <a:rPr lang="fr-FR" smtClean="0"/>
              <a:t>26/03/2022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ADFD3-F89C-415E-81AE-85F0A112759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4837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20E253-7287-49B1-8537-C38E7D9BED5A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  <p:pic>
        <p:nvPicPr>
          <p:cNvPr id="11" name="Image 10" descr="MG Club de France">
            <a:extLst>
              <a:ext uri="{FF2B5EF4-FFF2-40B4-BE49-F238E27FC236}">
                <a16:creationId xmlns:a16="http://schemas.microsoft.com/office/drawing/2014/main" id="{CC6E613B-AF02-4AC6-8C0D-741E403A832C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00" y="278795"/>
            <a:ext cx="1613033" cy="40224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8231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5DA24-4A9E-49AE-A8C4-95821A9A596E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18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FB116-58F5-40AE-B27A-4F5D2C1BF0AA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054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A08B51-1F5A-4611-BEFF-DA109D111A4D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6982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A503E-4236-48CF-9F63-0954B42965C5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83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29E73-955B-42AA-A67E-92DEA543DC3A}" type="datetime1">
              <a:rPr lang="fr-FR" smtClean="0"/>
              <a:t>26/03/2022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3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2F399-28B3-4678-A744-0E86633CD9C5}" type="datetime1">
              <a:rPr lang="fr-FR" smtClean="0"/>
              <a:t>26/03/2022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4646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00B3C-E641-4501-BC5C-E525328399E4}" type="datetime1">
              <a:rPr lang="fr-FR" smtClean="0"/>
              <a:t>26/03/2022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96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5E14A-E4E7-4752-BB15-0FAA72F53C7A}" type="datetime1">
              <a:rPr lang="fr-FR" smtClean="0"/>
              <a:t>26/03/2022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0789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FEA08-7228-48C5-A1F9-522390096C49}" type="datetime1">
              <a:rPr lang="fr-FR" smtClean="0"/>
              <a:t>26/03/2022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3444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353E-DC38-4613-B2C5-9FFDCB969FD4}" type="datetime1">
              <a:rPr lang="fr-FR" smtClean="0"/>
              <a:t>26/03/2022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5403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9BF54-7FB8-4DBB-9A3F-38653D42A2D4}" type="datetime1">
              <a:rPr lang="fr-FR" smtClean="0"/>
              <a:t>26/03/2022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AG MGCF - Avril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4F74E-CB2F-4850-9E3C-50B34D72463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99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99F06-634D-4735-8D57-25316022D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6315" y="599316"/>
            <a:ext cx="7208240" cy="1263112"/>
          </a:xfrm>
        </p:spPr>
        <p:txBody>
          <a:bodyPr>
            <a:normAutofit fontScale="90000"/>
          </a:bodyPr>
          <a:lstStyle/>
          <a:p>
            <a:r>
              <a:rPr lang="fr-FR" sz="27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MG Club de France</a:t>
            </a:r>
            <a:br>
              <a:rPr lang="fr-FR" sz="27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7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Assemblée Générale </a:t>
            </a:r>
            <a:br>
              <a:rPr lang="fr-FR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fr-FR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r-FR" sz="24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fr-FR" sz="2200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vril 2022</a:t>
            </a:r>
            <a:endParaRPr lang="fr-FR" sz="22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  <a:endParaRPr lang="fr-FR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05B631E6-EF55-4E6F-8AB7-6DB91A3EDD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4758" y="2169097"/>
            <a:ext cx="5131353" cy="388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92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96512A0-1266-4001-B316-7915C843BE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791574"/>
            <a:ext cx="7772400" cy="63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38880" rIns="90000" bIns="45000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28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OBJECTIFS 2022</a:t>
            </a:r>
            <a:endParaRPr lang="fr-FR" altLang="fr-FR" sz="28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531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9E659455-D317-4DF9-A8FC-5E7CBC2AAD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578" y="237374"/>
            <a:ext cx="7208837" cy="477838"/>
          </a:xfrm>
        </p:spPr>
        <p:txBody>
          <a:bodyPr/>
          <a:lstStyle/>
          <a:p>
            <a:pPr algn="ctr"/>
            <a:r>
              <a:rPr 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REGIONS 2022</a:t>
            </a:r>
            <a:endParaRPr lang="fr-FR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6A049125-D935-491E-870D-FBD44176DA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405" y="832542"/>
            <a:ext cx="8582685" cy="5192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080" rIns="0" bIns="0"/>
          <a:lstStyle>
            <a:lvl1pPr marL="215900" indent="-195263"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1590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180975" indent="-161925" hangingPunct="1">
              <a:lnSpc>
                <a:spcPct val="90000"/>
              </a:lnSpc>
              <a:spcAft>
                <a:spcPts val="300"/>
              </a:spcAft>
              <a:buClrTx/>
              <a:buFont typeface="Wingdings" panose="05000000000000000000" pitchFamily="2" charset="2"/>
              <a:buChar char="§"/>
            </a:pPr>
            <a:r>
              <a:rPr lang="fr-FR" altLang="fr-FR" sz="2400" b="1" dirty="0">
                <a:solidFill>
                  <a:srgbClr val="002060"/>
                </a:solidFill>
                <a:latin typeface="Calibri   " charset="0"/>
              </a:rPr>
              <a:t>	 Sorties : </a:t>
            </a:r>
          </a:p>
          <a:p>
            <a:pPr marL="466725" indent="-285750" hangingPunct="1">
              <a:lnSpc>
                <a:spcPct val="90000"/>
              </a:lnSpc>
              <a:buClrTx/>
              <a:buFont typeface="Courier New" panose="02070309020205020404" pitchFamily="49" charset="0"/>
              <a:buChar char="o"/>
              <a:tabLst>
                <a:tab pos="36195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Le programme 2022 est très complet avec 25 sorties nationales qui intéressent toutes les régions et des sorties régionales qui se rajoutent au fur et à mesure de l’année sur les calendriers de secteurs,</a:t>
            </a:r>
          </a:p>
          <a:p>
            <a:pPr marL="466725" indent="-285750" hangingPunct="1">
              <a:lnSpc>
                <a:spcPct val="90000"/>
              </a:lnSpc>
              <a:buClrTx/>
              <a:buFont typeface="Courier New" panose="02070309020205020404" pitchFamily="49" charset="0"/>
              <a:buChar char="o"/>
              <a:tabLst>
                <a:tab pos="36195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Après avoir célébré les 40 ans du MGCF à Vichy, la grande sortie de l’année sera pour les 60 ans de la MGB à Beaune le weekend de pentecôte du 3 au 6 juin. 120 MG dont plus de 90 MGB seront présentes,</a:t>
            </a:r>
          </a:p>
          <a:p>
            <a:pPr marL="466725" indent="-285750" hangingPunct="1">
              <a:lnSpc>
                <a:spcPct val="90000"/>
              </a:lnSpc>
              <a:buClrTx/>
              <a:buFont typeface="Courier New" panose="02070309020205020404" pitchFamily="49" charset="0"/>
              <a:buChar char="o"/>
              <a:tabLst>
                <a:tab pos="361950" algn="l"/>
                <a:tab pos="6635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A signaler également:</a:t>
            </a:r>
          </a:p>
          <a:p>
            <a:pPr marL="1028700" lvl="1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18 et 19 juin: Les MG Days régionaux</a:t>
            </a:r>
          </a:p>
          <a:p>
            <a:pPr marL="1028700" lvl="1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Un Autotour de 2 semaines au Royaume Uni en septembre</a:t>
            </a:r>
          </a:p>
          <a:p>
            <a:pPr marL="1028700" lvl="1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L’Entente Cordiale: Le MGCF l’organise la rencontre les 17 et 18 septembre 2022</a:t>
            </a:r>
          </a:p>
          <a:p>
            <a:pPr marL="1028700" lvl="1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Manifestations FFVE:</a:t>
            </a:r>
            <a:r>
              <a:rPr lang="fr-FR" altLang="fr-FR" sz="1400" b="1" dirty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+mn-cs"/>
              </a:rPr>
              <a:t> </a:t>
            </a: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les</a:t>
            </a:r>
            <a:r>
              <a:rPr lang="fr-FR" altLang="fr-FR" sz="1400" b="1" dirty="0">
                <a:solidFill>
                  <a:srgbClr val="FF0000"/>
                </a:solidFill>
                <a:latin typeface="+mn-lt"/>
                <a:ea typeface="Verdana" panose="020B0604030504040204" pitchFamily="34" charset="0"/>
                <a:cs typeface="+mn-cs"/>
              </a:rPr>
              <a:t> </a:t>
            </a:r>
            <a:r>
              <a:rPr lang="fr-FR" altLang="fr-FR" sz="14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JNVE (dernier dimanche d’avril) et les journées du patrimoine (17 et 18 sept). </a:t>
            </a:r>
          </a:p>
          <a:p>
            <a:pPr marL="1028700" lvl="1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endParaRPr lang="fr-FR" altLang="fr-FR" sz="1400" dirty="0">
              <a:solidFill>
                <a:srgbClr val="002060"/>
              </a:solidFill>
              <a:latin typeface="+mn-lt"/>
            </a:endParaRPr>
          </a:p>
          <a:p>
            <a:pPr marL="180975" indent="-161925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fr-FR" altLang="fr-FR" sz="2400" b="1" dirty="0">
                <a:solidFill>
                  <a:srgbClr val="002060"/>
                </a:solidFill>
                <a:latin typeface="Calibri   " charset="0"/>
              </a:rPr>
              <a:t>	 Salons :</a:t>
            </a:r>
            <a:r>
              <a:rPr lang="fr-FR" altLang="fr-FR" sz="2400" dirty="0">
                <a:solidFill>
                  <a:srgbClr val="002060"/>
                </a:solidFill>
                <a:latin typeface="Calibri   " charset="0"/>
              </a:rPr>
              <a:t> </a:t>
            </a:r>
          </a:p>
          <a:p>
            <a:pPr marL="466725" indent="-28575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Le MGCF sera présent sur 15 salons répartis sur toute la France. </a:t>
            </a:r>
          </a:p>
          <a:p>
            <a:pPr marL="466725" indent="-285750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Quelques perturbations en début d’année (annulation de </a:t>
            </a:r>
            <a:r>
              <a:rPr lang="fr-FR" altLang="fr-FR" sz="1600" dirty="0" err="1">
                <a:solidFill>
                  <a:srgbClr val="002060"/>
                </a:solidFill>
                <a:latin typeface="Calibri   " charset="0"/>
              </a:rPr>
              <a:t>Rétroméga</a:t>
            </a: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, décalage de </a:t>
            </a:r>
            <a:r>
              <a:rPr lang="fr-FR" altLang="fr-FR" sz="1600" dirty="0" err="1">
                <a:solidFill>
                  <a:srgbClr val="002060"/>
                </a:solidFill>
                <a:latin typeface="Calibri   " charset="0"/>
              </a:rPr>
              <a:t>Rétromobile</a:t>
            </a: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 et de Strasbourg) mais l’amélioration de la situation sanitaire permet de retrouver un déroulé normal depuis le mois de mars.</a:t>
            </a:r>
          </a:p>
          <a:p>
            <a:pPr marL="361950" indent="-180975">
              <a:lnSpc>
                <a:spcPct val="90000"/>
              </a:lnSpc>
              <a:buFont typeface="Wingdings" panose="05000000000000000000" pitchFamily="2" charset="2"/>
              <a:buChar char="§"/>
            </a:pPr>
            <a:endParaRPr lang="fr-FR" altLang="fr-FR" dirty="0">
              <a:solidFill>
                <a:srgbClr val="002060"/>
              </a:solidFill>
              <a:latin typeface="Calibri   " charset="0"/>
            </a:endParaRPr>
          </a:p>
          <a:p>
            <a:pPr marL="342900" indent="-342900">
              <a:lnSpc>
                <a:spcPct val="90000"/>
              </a:lnSpc>
              <a:buFont typeface="Wingdings" panose="05000000000000000000" pitchFamily="2" charset="2"/>
              <a:buChar char="§"/>
              <a:tabLst>
                <a:tab pos="85725" algn="l"/>
                <a:tab pos="180975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2400" b="1" dirty="0">
                <a:solidFill>
                  <a:srgbClr val="002060"/>
                </a:solidFill>
                <a:latin typeface="Calibri   " charset="0"/>
              </a:rPr>
              <a:t>MG </a:t>
            </a:r>
            <a:r>
              <a:rPr lang="fr-FR" altLang="fr-FR" sz="2400" b="1" i="1" dirty="0">
                <a:solidFill>
                  <a:srgbClr val="002060"/>
                </a:solidFill>
                <a:latin typeface="Calibri   " charset="0"/>
              </a:rPr>
              <a:t>Sport </a:t>
            </a:r>
            <a:r>
              <a:rPr lang="fr-FR" altLang="fr-FR" sz="2400" b="1" dirty="0">
                <a:solidFill>
                  <a:srgbClr val="002060"/>
                </a:solidFill>
                <a:latin typeface="Calibri   " charset="0"/>
              </a:rPr>
              <a:t>:</a:t>
            </a:r>
          </a:p>
          <a:p>
            <a:pPr marL="466725" indent="-285750">
              <a:lnSpc>
                <a:spcPct val="90000"/>
              </a:lnSpc>
              <a:buFont typeface="Courier New" panose="02070309020205020404" pitchFamily="49" charset="0"/>
              <a:buChar char="o"/>
              <a:tabLst>
                <a:tab pos="361950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Une dizaine de rencontres sont prévues parmi toutes celles proposées au titre du calendrier 2022 présent sur le site.</a:t>
            </a:r>
          </a:p>
          <a:p>
            <a:pPr marL="466725" indent="-285750">
              <a:lnSpc>
                <a:spcPct val="90000"/>
              </a:lnSpc>
              <a:buFont typeface="Courier New" panose="02070309020205020404" pitchFamily="49" charset="0"/>
              <a:buChar char="o"/>
              <a:tabLst>
                <a:tab pos="361950" algn="l"/>
                <a:tab pos="1112838" algn="l"/>
                <a:tab pos="1562100" algn="l"/>
                <a:tab pos="2011363" algn="l"/>
                <a:tab pos="2460625" algn="l"/>
                <a:tab pos="2909888" algn="l"/>
                <a:tab pos="3359150" algn="l"/>
                <a:tab pos="3808413" algn="l"/>
                <a:tab pos="4257675" algn="l"/>
                <a:tab pos="4706938" algn="l"/>
                <a:tab pos="5156200" algn="l"/>
                <a:tab pos="5605463" algn="l"/>
                <a:tab pos="6054725" algn="l"/>
                <a:tab pos="6503988" algn="l"/>
                <a:tab pos="6953250" algn="l"/>
                <a:tab pos="7402513" algn="l"/>
                <a:tab pos="7851775" algn="l"/>
                <a:tab pos="8301038" algn="l"/>
                <a:tab pos="8750300" algn="l"/>
                <a:tab pos="9199563" algn="l"/>
                <a:tab pos="9410700" algn="l"/>
                <a:tab pos="10134600" algn="l"/>
              </a:tabLst>
            </a:pPr>
            <a:r>
              <a:rPr lang="fr-FR" altLang="fr-FR" sz="1600" dirty="0">
                <a:solidFill>
                  <a:srgbClr val="002060"/>
                </a:solidFill>
                <a:latin typeface="Calibri   " charset="0"/>
              </a:rPr>
              <a:t>La section poursuit son développement, en associant circuit et balade touristique quand les animateurs régionaux le proposent.</a:t>
            </a: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1000" dirty="0">
              <a:solidFill>
                <a:srgbClr val="002060"/>
              </a:solidFill>
              <a:latin typeface="Calibri   " charset="0"/>
            </a:endParaRPr>
          </a:p>
          <a:p>
            <a:pPr marL="430213" indent="-412750" hangingPunct="1">
              <a:lnSpc>
                <a:spcPct val="90000"/>
              </a:lnSpc>
              <a:buClrTx/>
              <a:buSzPct val="45000"/>
              <a:buFontTx/>
              <a:buNone/>
            </a:pPr>
            <a:r>
              <a:rPr lang="fr-FR" altLang="fr-FR" sz="2800" dirty="0">
                <a:latin typeface="Calibri   " charset="0"/>
              </a:rPr>
              <a:t> </a:t>
            </a:r>
          </a:p>
          <a:p>
            <a:pPr marL="430213" indent="-412750" hangingPunct="1">
              <a:lnSpc>
                <a:spcPct val="90000"/>
              </a:lnSpc>
              <a:buClrTx/>
              <a:buSzPct val="45000"/>
              <a:buFontTx/>
              <a:buNone/>
            </a:pPr>
            <a:endParaRPr lang="fr-FR" altLang="fr-FR" sz="1200" dirty="0">
              <a:latin typeface="Calibri   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2800" dirty="0">
              <a:latin typeface="Calibri   " charset="0"/>
              <a:cs typeface="Calibri" panose="020F0502020204030204" pitchFamily="34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2800" dirty="0">
              <a:latin typeface="Calibri   " charset="0"/>
              <a:cs typeface="Calibri" panose="020F0502020204030204" pitchFamily="34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2800" dirty="0">
              <a:cs typeface="Calibri" panose="020F0502020204030204" pitchFamily="34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2800" dirty="0">
              <a:cs typeface="Calibri" panose="020F0502020204030204" pitchFamily="34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r>
              <a:rPr lang="fr-FR" altLang="fr-FR" sz="2800" dirty="0">
                <a:cs typeface="Calibri" panose="020F0502020204030204" pitchFamily="34" charset="0"/>
              </a:rPr>
              <a:t> </a:t>
            </a: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4400" dirty="0">
              <a:cs typeface="Calibri" panose="020F0502020204030204" pitchFamily="34" charset="0"/>
            </a:endParaRPr>
          </a:p>
          <a:p>
            <a:pPr hangingPunct="1">
              <a:lnSpc>
                <a:spcPct val="90000"/>
              </a:lnSpc>
              <a:buClrTx/>
              <a:buFontTx/>
              <a:buNone/>
            </a:pPr>
            <a:endParaRPr lang="fr-FR" altLang="fr-FR" sz="4400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080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99F06-634D-4735-8D57-25316022D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18" y="208052"/>
            <a:ext cx="7208240" cy="477837"/>
          </a:xfrm>
        </p:spPr>
        <p:txBody>
          <a:bodyPr>
            <a:normAutofit/>
          </a:bodyPr>
          <a:lstStyle/>
          <a:p>
            <a:r>
              <a:rPr 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REGISTRES 2022</a:t>
            </a:r>
            <a:endParaRPr lang="fr-FR" sz="240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52A0AB3-DC66-451D-A354-DD8DA9FEE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7457" y="773670"/>
            <a:ext cx="8749085" cy="5765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07963" indent="-207963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534988" indent="-268288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 tous les registres :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Assurer le support technique auprès des membres (téléphone, mail et forum privé du site),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Renforcer les équipes registres (déjà amorcé en 2021 avec les série Z)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Enrichir les données des modèles sur le site internet,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Proposer des articles pour le magazine HERITAGE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Continuer le recensement pour les modèles les moins représentés: Avant-Guerre, </a:t>
            </a:r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MGA </a:t>
            </a:r>
            <a:r>
              <a:rPr lang="fr-FR" sz="1800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Twin</a:t>
            </a:r>
            <a:r>
              <a:rPr lang="fr-FR" sz="18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Cam, MG1100/1300, Metro/Maestro/Montego, …</a:t>
            </a:r>
          </a:p>
          <a:p>
            <a:pPr marL="820738" lvl="2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endParaRPr lang="fr-FR" sz="20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indent="-268288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fr-FR" sz="2000" b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 anniversaires de modèles en 2022 :</a:t>
            </a:r>
            <a:endParaRPr lang="fr-FR" sz="20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1688" lvl="2" indent="-26670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ans de la MGB:</a:t>
            </a:r>
          </a:p>
          <a:p>
            <a:pPr marL="1277938" lvl="3" indent="-285750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grand rallye </a:t>
            </a:r>
            <a:r>
              <a:rPr lang="fr-FR" sz="16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Beaune du 3 au 6 juin</a:t>
            </a:r>
          </a:p>
          <a:p>
            <a:pPr marL="1277938" lvl="3" indent="-285750">
              <a:buFont typeface="Wingdings" panose="05000000000000000000" pitchFamily="2" charset="2"/>
              <a:buChar char="Ø"/>
            </a:pPr>
            <a:r>
              <a:rPr lang="fr-FR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présence marquée de la MGB sur nos salons et lors des MG Days régionaux</a:t>
            </a:r>
            <a:endParaRPr lang="fr-FR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1688" lvl="2" indent="-26670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60 ans de la MG1100,</a:t>
            </a:r>
          </a:p>
          <a:p>
            <a:pPr marL="801688" lvl="2" indent="-26670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40 ans de la MG Metro,</a:t>
            </a:r>
            <a:r>
              <a:rPr lang="fr-FR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801688" lvl="2" indent="-26670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ans de la MGTF</a:t>
            </a: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801688" lvl="2" indent="-266700">
              <a:buFont typeface="Courier New" panose="02070309020205020404" pitchFamily="49" charset="0"/>
              <a:buChar char="o"/>
            </a:pPr>
            <a:endParaRPr lang="fr-FR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34988" indent="-268288">
              <a:buFont typeface="Wingdings" panose="05000000000000000000" pitchFamily="2" charset="2"/>
              <a:buChar char="§"/>
            </a:pPr>
            <a:r>
              <a:rPr lang="fr-FR" sz="20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rallyes spécifiques aux registres:</a:t>
            </a:r>
          </a:p>
          <a:p>
            <a:pPr marL="801688" lvl="2" indent="-266700">
              <a:buFont typeface="Courier New" panose="02070309020205020404" pitchFamily="49" charset="0"/>
              <a:buChar char="o"/>
            </a:pPr>
            <a:r>
              <a:rPr lang="fr-FR" dirty="0">
                <a:solidFill>
                  <a:srgbClr val="00206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Le rallye des « avant-guerre  et séries T «  se déroulera du 5 au 9 mai 2022 à Westhalten dans le Haut-Rhin. 14 équipages sont inscrits.</a:t>
            </a:r>
            <a:endParaRPr lang="fr-F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04788" indent="-1889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SzPct val="45000"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  <a:p>
            <a:pPr marL="215900" indent="-19526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369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599433D9-17AB-411A-8872-ADF282AA5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8544"/>
            <a:ext cx="8899556" cy="4780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07963" indent="-207963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Les 60 ans de la MGB: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Une présence tout au long de l’année sur le magazine HERITAGE, sur nos salons,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L’édition d’un badge anniversaire,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L’édition d’un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booklet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 sur l’historique de la MGB et d’une affiche remise gracieusement sur les salons,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Des éléments de com: bâches, kakémonos. </a:t>
            </a: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Les MG Days régionaux les 18 et/ou 19 juin:</a:t>
            </a:r>
          </a:p>
          <a:p>
            <a:pPr marL="1485900" lvl="7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Des sorties régionales ouvertes aux membres et aux non membres. 5 rallyes sont déjà au programme: </a:t>
            </a:r>
            <a:r>
              <a:rPr 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Champagne-Ardenne, Touraine, la « Virée Andorrane », rallye Queyras, rallye « chevaux et châteaux »,</a:t>
            </a:r>
            <a:endParaRPr lang="fr-FR" altLang="fr-FR" sz="1600" dirty="0">
              <a:solidFill>
                <a:srgbClr val="002060"/>
              </a:solidFill>
              <a:latin typeface="+mn-lt"/>
              <a:ea typeface="Verdana" panose="020B0604030504040204" pitchFamily="34" charset="0"/>
              <a:cs typeface="+mn-cs"/>
            </a:endParaRP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Seront également axés autour de la MGB.</a:t>
            </a: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Les anniversaires des autres modèles MG 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(1100, Metro, TF): des articles sur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Heritage</a:t>
            </a:r>
            <a:endParaRPr lang="fr-FR" altLang="fr-FR" sz="1600" dirty="0">
              <a:solidFill>
                <a:srgbClr val="002060"/>
              </a:solidFill>
              <a:latin typeface="+mn-lt"/>
              <a:ea typeface="Verdana" panose="020B0604030504040204" pitchFamily="34" charset="0"/>
              <a:cs typeface="+mn-cs"/>
            </a:endParaRP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Une action plus marquée vers la presse et les médias: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Mise en place de nos sorties sur les calendriers LVA, Anciennes.net,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Rétrocalage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, …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Mise en place d’un communiqué de presse envoyée régulièrement à tous les magazines spécialisés: LVA, Rétroviseur, Gazoline, Auto Classique +, Vintage Racers, … </a:t>
            </a:r>
          </a:p>
          <a:p>
            <a:pPr marL="1485900" lvl="2" indent="-342900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Participation à un reportage TV sur internet (Petites Observations Automobiles).</a:t>
            </a: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Développements de nos réseaux sociaux: 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Instagram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#mg_club_de_france </a:t>
            </a:r>
            <a:endParaRPr lang="fr-FR" altLang="fr-FR" sz="1600" dirty="0">
              <a:solidFill>
                <a:srgbClr val="002060"/>
              </a:solidFill>
              <a:latin typeface="+mn-lt"/>
              <a:ea typeface="Verdana" panose="020B0604030504040204" pitchFamily="34" charset="0"/>
              <a:cs typeface="+mn-cs"/>
            </a:endParaRP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Relation avec MG </a:t>
            </a:r>
            <a:r>
              <a:rPr lang="fr-FR" altLang="fr-FR" sz="1600" b="1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Motor</a:t>
            </a: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: 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des échanges ponctuels (mise à disposition d’anciennes MG, présence de MG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Motor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 aux 60 ans de la MGB à Beaune) basé sur un échange de bons procédés,</a:t>
            </a: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q"/>
              <a:defRPr/>
            </a:pPr>
            <a:r>
              <a:rPr lang="fr-FR" altLang="fr-FR" sz="1600" b="1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Et le travail du quotidien 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sur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facebook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, le magazine </a:t>
            </a:r>
            <a:r>
              <a:rPr lang="fr-FR" altLang="fr-FR" sz="1600" dirty="0" err="1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Heritage</a:t>
            </a:r>
            <a:r>
              <a:rPr lang="fr-FR" altLang="fr-FR" sz="1600" dirty="0">
                <a:solidFill>
                  <a:srgbClr val="002060"/>
                </a:solidFill>
                <a:latin typeface="+mn-lt"/>
                <a:ea typeface="Verdana" panose="020B0604030504040204" pitchFamily="34" charset="0"/>
                <a:cs typeface="+mn-cs"/>
              </a:rPr>
              <a:t>, la newsletter mensuelle, …</a:t>
            </a: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fr-FR" altLang="fr-FR" sz="1600" dirty="0">
              <a:solidFill>
                <a:srgbClr val="002060"/>
              </a:solidFill>
              <a:latin typeface="+mn-lt"/>
              <a:ea typeface="Verdana" panose="020B0604030504040204" pitchFamily="34" charset="0"/>
              <a:cs typeface="+mn-cs"/>
            </a:endParaRPr>
          </a:p>
          <a:p>
            <a:pPr marL="1028700" lvl="1" indent="-342900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  <a:defRPr/>
            </a:pPr>
            <a:endParaRPr lang="fr-FR" altLang="fr-FR" sz="1600" dirty="0">
              <a:solidFill>
                <a:srgbClr val="002060"/>
              </a:solidFill>
              <a:latin typeface="Verdana" panose="020B0604030504040204" pitchFamily="34" charset="0"/>
              <a:ea typeface="Verdana" panose="020B0604030504040204" pitchFamily="34" charset="0"/>
              <a:cs typeface="+mn-cs"/>
            </a:endParaRPr>
          </a:p>
          <a:p>
            <a:pPr marL="1428750" marR="0" lvl="2" indent="-342900" algn="l" defTabSz="914400" rtl="0" fontAlgn="auto" hangingPunct="1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04788" indent="-188913" algn="ctr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SzPct val="45000"/>
              <a:buFontTx/>
              <a:buNone/>
            </a:pPr>
            <a:endParaRPr lang="fr-FR" altLang="fr-FR" sz="2400" b="1" dirty="0">
              <a:latin typeface="Calibri" panose="020F0502020204030204" pitchFamily="34" charset="0"/>
            </a:endParaRPr>
          </a:p>
          <a:p>
            <a:pPr marL="204788" indent="-1889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SzPct val="45000"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  <a:p>
            <a:pPr marL="215900" indent="-19526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985F6AE-A91C-4A86-BCF9-42D7425D5981}"/>
              </a:ext>
            </a:extLst>
          </p:cNvPr>
          <p:cNvSpPr txBox="1"/>
          <p:nvPr/>
        </p:nvSpPr>
        <p:spPr>
          <a:xfrm>
            <a:off x="2487478" y="207547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COMMUNICATION 2022  Nos axes de travail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72951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A28602C0-8A22-431A-BB1A-9A4E8CAA9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7880" y="431257"/>
            <a:ext cx="7208240" cy="477837"/>
          </a:xfrm>
        </p:spPr>
        <p:txBody>
          <a:bodyPr>
            <a:normAutofit fontScale="90000"/>
          </a:bodyPr>
          <a:lstStyle/>
          <a:p>
            <a:pPr>
              <a:spcBef>
                <a:spcPct val="20000"/>
              </a:spcBef>
              <a:defRPr/>
            </a:pPr>
            <a: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COMMUNICATION 2022 </a:t>
            </a:r>
            <a:b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Partie Internet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9200F50-5AB4-4C23-B60F-91E751EE64A8}"/>
              </a:ext>
            </a:extLst>
          </p:cNvPr>
          <p:cNvSpPr txBox="1"/>
          <p:nvPr/>
        </p:nvSpPr>
        <p:spPr>
          <a:xfrm>
            <a:off x="967879" y="1084318"/>
            <a:ext cx="8022211" cy="56111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buFont typeface="Wingdings" panose="05000000000000000000" pitchFamily="2" charset="2"/>
              <a:buChar char="q"/>
            </a:pPr>
            <a: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Une charge de travail au quotidien à maintenir en 2022:</a:t>
            </a:r>
            <a:b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</a:t>
            </a: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Mise en lignes d’articles, éditos du président, mise à jour des articles des modèles, etc....</a:t>
            </a:r>
            <a:b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Mises à jour régulières des calendriers national, secteurs, MG Sport, international,</a:t>
            </a:r>
            <a:b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Gestion des annonces,</a:t>
            </a:r>
            <a:b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Réponses aux questions posées sur les adresses mail régions/registres et contact.</a:t>
            </a:r>
          </a:p>
          <a:p>
            <a:pPr marL="90488" indent="180975"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 Support et amélioration de fonctionnement du site actuel.</a:t>
            </a:r>
          </a:p>
          <a:p>
            <a:pPr>
              <a:lnSpc>
                <a:spcPct val="107000"/>
              </a:lnSpc>
            </a:pPr>
            <a:endParaRPr lang="fr-FR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fr-FR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Mise en chantier du projet de modernisation du site internet et des fonctions, qui va apporter des améliorations sensibles sur ces trois axes :</a:t>
            </a:r>
          </a:p>
          <a:p>
            <a:pPr marL="557213" lvl="1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Enrichissement de l’espace adhérent :</a:t>
            </a:r>
            <a:endParaRPr lang="fr-FR" sz="14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4413" lvl="2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Gestion par les adhérents de leur profil,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4413" lvl="2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Faciliter l’interactivité entre les membres,</a:t>
            </a:r>
          </a:p>
          <a:p>
            <a:pPr marL="1014413" lvl="2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Réduction des délais d’accès à cet espace pour les nouveaux membres,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14413" lvl="2" indent="-285750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Evolution de la liste des « bonnes adresses ».</a:t>
            </a:r>
          </a:p>
          <a:p>
            <a:pPr marL="557213" lvl="1" indent="-285750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fr-FR" sz="1400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onctionnalités pour faciliter l’action des animateurs de régions et de registres :</a:t>
            </a:r>
            <a:endParaRPr lang="fr-FR" sz="1400" b="1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2" indent="-258763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Fichiers par région/registre réguliers,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2" indent="-258763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Calendriers,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2" indent="-258763">
              <a:lnSpc>
                <a:spcPct val="107000"/>
              </a:lnSpc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Mailing.</a:t>
            </a:r>
          </a:p>
          <a:p>
            <a:pPr marL="442913" indent="-171450">
              <a:buFont typeface="Wingdings" panose="05000000000000000000" pitchFamily="2" charset="2"/>
              <a:buChar char="§"/>
            </a:pPr>
            <a:r>
              <a:rPr lang="fr-FR" sz="1400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Back office : améliorations </a:t>
            </a:r>
          </a:p>
          <a:p>
            <a:pPr marL="987425" lvl="1" indent="-258763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Intégration aisée du système de paiement,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1" indent="-258763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Mise à jour d’articles,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1" indent="-258763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Calendriers,</a:t>
            </a:r>
            <a:endParaRPr lang="fr-FR" sz="1400" dirty="0">
              <a:solidFill>
                <a:srgbClr val="00206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87425" lvl="1" indent="-258763">
              <a:buFont typeface="Wingdings" panose="05000000000000000000" pitchFamily="2" charset="2"/>
              <a:buChar char="§"/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</a:rPr>
              <a:t>Mailing.</a:t>
            </a:r>
            <a:b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1749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AG MGCF - Avril 2022</a:t>
            </a:r>
          </a:p>
        </p:txBody>
      </p:sp>
      <p:sp>
        <p:nvSpPr>
          <p:cNvPr id="7" name="Titre 1">
            <a:extLst>
              <a:ext uri="{FF2B5EF4-FFF2-40B4-BE49-F238E27FC236}">
                <a16:creationId xmlns:a16="http://schemas.microsoft.com/office/drawing/2014/main" id="{A28602C0-8A22-431A-BB1A-9A4E8CAA9E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5741" y="295623"/>
            <a:ext cx="7208240" cy="477837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UNE SECTION JEUNES EN 2022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69200F50-5AB4-4C23-B60F-91E751EE64A8}"/>
              </a:ext>
            </a:extLst>
          </p:cNvPr>
          <p:cNvSpPr txBox="1"/>
          <p:nvPr/>
        </p:nvSpPr>
        <p:spPr>
          <a:xfrm>
            <a:off x="804916" y="1150467"/>
            <a:ext cx="7750607" cy="5506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Elle est à l’initiative de deux jeunes membres du club, </a:t>
            </a:r>
            <a:r>
              <a:rPr lang="fr-FR" b="1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Valentine WENDEL et Pierre BOTHOREL. L’idée est de créer une section :</a:t>
            </a:r>
          </a:p>
          <a:p>
            <a:pPr marL="180975" indent="-180975">
              <a:lnSpc>
                <a:spcPct val="107000"/>
              </a:lnSpc>
              <a:buFontTx/>
              <a:buChar char="-"/>
              <a:tabLst>
                <a:tab pos="90488" algn="l"/>
              </a:tabLst>
            </a:pPr>
            <a:r>
              <a:rPr lang="fr-FR" sz="1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Ouverte aux moins de 30 ans du club et à ceux qui ont gardé un  esprit « jeune », </a:t>
            </a:r>
          </a:p>
          <a:p>
            <a:pPr marL="180975" indent="-180975">
              <a:lnSpc>
                <a:spcPct val="107000"/>
              </a:lnSpc>
              <a:buFontTx/>
              <a:buChar char="-"/>
              <a:tabLst>
                <a:tab pos="90488" algn="l"/>
              </a:tabLst>
            </a:pPr>
            <a:r>
              <a:rPr lang="fr-FR" sz="140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Pour proposer des sorties et une façon de se retrouver différente de ce que le club propose habituellement</a:t>
            </a:r>
            <a:endParaRPr lang="fr-FR" sz="1400" dirty="0"/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002060"/>
                </a:solidFill>
                <a:cs typeface="Times New Roman" panose="02020603050405020304" pitchFamily="18" charset="0"/>
              </a:rPr>
              <a:t>Les « mots d’ordre » de la section Jeunes :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-</a:t>
            </a:r>
            <a:r>
              <a:rPr lang="fr-FR" sz="1400" b="1" dirty="0">
                <a:solidFill>
                  <a:srgbClr val="002060"/>
                </a:solidFill>
                <a:cs typeface="Times New Roman" panose="02020603050405020304" pitchFamily="18" charset="0"/>
              </a:rPr>
              <a:t> </a:t>
            </a: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"Être Jeune dans sa tête” . Nous n’avons pas de limite d’âge, pour adhérer il faut simplement être motivé, prêt à s’investir et à adhérer aux valeurs de notre Section !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- Les sorties ont un esprit Roots : le but est de profiter de nos MG tout en adoptant un budget étudiant : les restaurants se transforment en pique nique, les hôtels en auberge de jeunesse - voire- en camping,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- Il est possible d’adhérer à la Section Jeunes et donc au MGCF sans possession de voiture pour participer en tant que copilote et faire partie de la communauté. La voiture suivra!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- Une communauté jeune vouée à s’élargir par les réseaux sociaux ! Facebook, </a:t>
            </a:r>
            <a:r>
              <a:rPr lang="fr-FR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Linkedin</a:t>
            </a: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, Instagram et </a:t>
            </a:r>
            <a:r>
              <a:rPr lang="fr-FR" sz="1400" dirty="0" err="1">
                <a:solidFill>
                  <a:srgbClr val="002060"/>
                </a:solidFill>
                <a:cs typeface="Times New Roman" panose="02020603050405020304" pitchFamily="18" charset="0"/>
              </a:rPr>
              <a:t>Tiktok</a:t>
            </a:r>
            <a:endParaRPr lang="fr-FR" sz="1400" dirty="0">
              <a:solidFill>
                <a:srgbClr val="00206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002060"/>
                </a:solidFill>
                <a:cs typeface="Times New Roman" panose="02020603050405020304" pitchFamily="18" charset="0"/>
              </a:rPr>
              <a:t>Les activités :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Des sorties à la journée ou sur un WE,</a:t>
            </a:r>
          </a:p>
          <a:p>
            <a:pPr>
              <a:lnSpc>
                <a:spcPct val="107000"/>
              </a:lnSpc>
            </a:pPr>
            <a:r>
              <a:rPr lang="fr-FR" sz="14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fr-FR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Une grande sortie par an, toujours à coût étudiant. La première sera un Road Trip Cap’ Sur l’Europe qui durera 1 mois en juillet 2022. Les suivantes pourront s’organiser simplement sous forme d’un weekend de partage en France ou à l’étranger, à l’image des MG Days. 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br>
              <a:rPr lang="fr-FR" sz="1200" dirty="0">
                <a:solidFill>
                  <a:srgbClr val="00206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fr-F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4365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AG MGCF - Avril 2022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596512A0-1266-4001-B316-7915C843BEA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769466" y="136522"/>
            <a:ext cx="7772400" cy="637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38880" rIns="90000" bIns="45000">
            <a:norm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>
              <a:lnSpc>
                <a:spcPct val="100000"/>
              </a:lnSpc>
            </a:pPr>
            <a:r>
              <a:rPr lang="fr-FR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BUDGET 2022</a:t>
            </a:r>
            <a:endParaRPr lang="fr-FR" altLang="fr-FR" sz="3200" b="1" dirty="0"/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8069D48D-DF93-48A0-B62A-C920EBBD9C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6905" y="894604"/>
            <a:ext cx="3756396" cy="5375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07963" indent="-207963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180975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b="1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résultat prévisionnel de 2022  prend en compte les éléments suivants:</a:t>
            </a:r>
          </a:p>
          <a:p>
            <a:pPr marL="180975" lvl="2">
              <a:spcBef>
                <a:spcPts val="300"/>
              </a:spcBef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Des cotisations avec une projection à 1350 membres à fin sept 2022 (1279 en 2021)</a:t>
            </a:r>
          </a:p>
          <a:p>
            <a:pPr marL="180975" lvl="2">
              <a:spcBef>
                <a:spcPts val="300"/>
              </a:spcBef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Une dotation pour une année pleine en sorties et salons (21950€)</a:t>
            </a:r>
          </a:p>
          <a:p>
            <a:pPr marL="180975" lvl="2">
              <a:spcBef>
                <a:spcPts val="300"/>
              </a:spcBef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dotation exceptionnelle pour l’anniversaire des 60 ans de la MGB (2750€)</a:t>
            </a:r>
          </a:p>
          <a:p>
            <a:pPr marL="180975" lvl="2">
              <a:spcBef>
                <a:spcPts val="300"/>
              </a:spcBef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Un effort exceptionnel attribué à l’évolution du site Web (9500€)</a:t>
            </a:r>
          </a:p>
          <a:p>
            <a:pPr marL="180975" lvl="2">
              <a:spcBef>
                <a:spcPts val="300"/>
              </a:spcBef>
              <a:buSzPct val="100000"/>
              <a:buFontTx/>
              <a:buChar char="-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Une augmentation des frais généraux (+2000€) liée principalement aux frais postaux qui ont beaucoup montés (+10% en moyenne chaque année depuis 2018)</a:t>
            </a:r>
          </a:p>
          <a:p>
            <a:pPr marL="180975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 club se réserve la possibilité d’augmenter la cotisation à 65€ pour 2023 en fonction de l’évolution des couts qui sera constatée en 2022 (frais impression </a:t>
            </a:r>
            <a:r>
              <a:rPr lang="fr-FR" sz="1400" i="1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Heritage</a:t>
            </a:r>
            <a:r>
              <a:rPr lang="fr-FR" sz="14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frais postaux, carburant, …)</a:t>
            </a:r>
          </a:p>
          <a:p>
            <a:pPr marL="180975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fr-FR" sz="1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80975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1000" i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Nota: Les frais généraux intègrent les couts des réunions du CA, du séminaire des bénévoles, les frais des régions et registres, les frais de fonctionnement (internet, communication, frais postaux, …)</a:t>
            </a:r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4D7BC481-F079-4B5D-8699-7287CD0D1A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514451"/>
              </p:ext>
            </p:extLst>
          </p:nvPr>
        </p:nvGraphicFramePr>
        <p:xfrm>
          <a:off x="408373" y="877441"/>
          <a:ext cx="4678532" cy="539258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71183">
                  <a:extLst>
                    <a:ext uri="{9D8B030D-6E8A-4147-A177-3AD203B41FA5}">
                      <a16:colId xmlns:a16="http://schemas.microsoft.com/office/drawing/2014/main" val="771121065"/>
                    </a:ext>
                  </a:extLst>
                </a:gridCol>
                <a:gridCol w="1607349">
                  <a:extLst>
                    <a:ext uri="{9D8B030D-6E8A-4147-A177-3AD203B41FA5}">
                      <a16:colId xmlns:a16="http://schemas.microsoft.com/office/drawing/2014/main" val="4212760322"/>
                    </a:ext>
                  </a:extLst>
                </a:gridCol>
              </a:tblGrid>
              <a:tr h="241462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u="none" strike="noStrike" dirty="0">
                          <a:effectLst/>
                        </a:rPr>
                        <a:t>POSTES</a:t>
                      </a:r>
                      <a:endParaRPr lang="fr-FR" sz="1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b="1" u="none" strike="noStrike" dirty="0">
                          <a:effectLst/>
                        </a:rPr>
                        <a:t>BUGET 2022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7170845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</a:t>
                      </a:r>
                      <a:r>
                        <a:rPr lang="fr-FR" sz="1000" i="1" u="none" strike="noStrike" dirty="0">
                          <a:effectLst/>
                        </a:rPr>
                        <a:t>Produits de fonctionnement</a:t>
                      </a:r>
                      <a:endParaRPr lang="fr-FR" sz="1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700" u="none" strike="noStrike" dirty="0">
                          <a:effectLst/>
                        </a:rPr>
                        <a:t> </a:t>
                      </a:r>
                      <a:endParaRPr lang="fr-FR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540179393"/>
                  </a:ext>
                </a:extLst>
              </a:tr>
              <a:tr h="140853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Cotisations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78 900 €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633833035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articles boutique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7 500 €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582921509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badges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2 000 €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53327263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de badges (40 ans -60 ans MGB)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5 300 €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91357215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livrets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5 500 €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1073710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revues HERITAGE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  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636799206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Marge boutique en ligne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4 000 €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82972457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espaces publicitaires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7 500 €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31698165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Ventes badges MG DAYS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   400 €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98659474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Reprise de provision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4 000 €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53098750"/>
                  </a:ext>
                </a:extLst>
              </a:tr>
              <a:tr h="128129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Intérêts sur livret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   350 €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32843749"/>
                  </a:ext>
                </a:extLst>
              </a:tr>
              <a:tr h="165717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u="none" strike="noStrike" dirty="0">
                          <a:effectLst/>
                        </a:rPr>
                        <a:t>Total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u="none" strike="noStrike" dirty="0">
                          <a:effectLst/>
                        </a:rPr>
                        <a:t> </a:t>
                      </a:r>
                      <a:r>
                        <a:rPr lang="fr-FR" sz="1200" b="1" u="none" strike="noStrike" dirty="0">
                          <a:effectLst/>
                        </a:rPr>
                        <a:t>115 950 €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828990494"/>
                  </a:ext>
                </a:extLst>
              </a:tr>
              <a:tr h="151803">
                <a:tc>
                  <a:txBody>
                    <a:bodyPr/>
                    <a:lstStyle/>
                    <a:p>
                      <a:pPr algn="ctr" fontAlgn="ctr"/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endParaRPr lang="fr-F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71340978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</a:t>
                      </a:r>
                      <a:r>
                        <a:rPr lang="fr-FR" sz="1000" i="1" u="none" strike="noStrike" dirty="0">
                          <a:effectLst/>
                        </a:rPr>
                        <a:t>Charges de fonctionnement</a:t>
                      </a:r>
                      <a:endParaRPr lang="fr-FR" sz="1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</a:t>
                      </a:r>
                      <a:endParaRPr lang="fr-FR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98349111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Achat de matériel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2 000 €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708097429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Achats articles boutique + var stock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4 350 €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2400741"/>
                  </a:ext>
                </a:extLst>
              </a:tr>
              <a:tr h="115700">
                <a:tc>
                  <a:txBody>
                    <a:bodyPr/>
                    <a:lstStyle/>
                    <a:p>
                      <a:pPr algn="l" fontAlgn="t"/>
                      <a:r>
                        <a:rPr lang="fr-FR" sz="1000" u="none" strike="noStrike" dirty="0">
                          <a:effectLst/>
                        </a:rPr>
                        <a:t>  Achats Badges « 60 ans de la MGB » 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fr-FR" sz="1000" u="none" strike="noStrike" dirty="0">
                          <a:effectLst/>
                        </a:rPr>
                        <a:t>  3 552 €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19209264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Frais fonctionnement boutique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1 000 €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873866217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Impressions de manuels atelier et conducteur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1 500 €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548543386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Sorties, expositions &amp; salons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21 950 €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974524083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MG Days régionaux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1 200 €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121575922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Cadeaux récompenses et dons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1 500 €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900067604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Cadeau fin d’année: calendrier de table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5 000 €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85592119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Dotation exceptionnelle 60 ans de la MGB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2 750 €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495587880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Publications  (HERITAGE) et affranchissement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30 000 €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146106012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Frais de maintenance Logiciel comptable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   660 €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459378624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Site web évolutions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9 500 €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3300946043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Dépenses de communication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   300 €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779176390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Relations presse, publicité, sponsoring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  1 400 €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572758349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000" u="none" strike="noStrike" dirty="0">
                          <a:effectLst/>
                        </a:rPr>
                        <a:t>  Frais généraux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fr-FR" sz="1000" u="none" strike="noStrike" dirty="0">
                          <a:effectLst/>
                        </a:rPr>
                        <a:t> 36 300 €</a:t>
                      </a:r>
                      <a:endParaRPr lang="fr-F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692241016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200" b="1" u="none" strike="noStrike" dirty="0">
                          <a:effectLst/>
                        </a:rPr>
                        <a:t>Total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200" b="1" u="none" strike="noStrike" dirty="0">
                          <a:effectLst/>
                        </a:rPr>
                        <a:t>122 962 €</a:t>
                      </a:r>
                      <a:endParaRPr lang="fr-FR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721278603"/>
                  </a:ext>
                </a:extLst>
              </a:tr>
              <a:tr h="120731">
                <a:tc>
                  <a:txBody>
                    <a:bodyPr/>
                    <a:lstStyle/>
                    <a:p>
                      <a:pPr algn="l" fontAlgn="ctr"/>
                      <a:r>
                        <a:rPr lang="fr-FR" sz="1200" b="1" u="none" strike="noStrike" dirty="0">
                          <a:effectLst/>
                        </a:rPr>
                        <a:t>Résultat</a:t>
                      </a:r>
                      <a:r>
                        <a:rPr lang="fr-FR" sz="1000" u="none" strike="noStrike" dirty="0">
                          <a:effectLst/>
                        </a:rPr>
                        <a:t>  </a:t>
                      </a:r>
                      <a:endParaRPr lang="fr-FR" sz="1000" b="1" i="1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120731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12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-7 012,00 €</a:t>
                      </a:r>
                      <a:endParaRPr lang="fr-FR" sz="12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15799521"/>
                  </a:ext>
                </a:extLst>
              </a:tr>
            </a:tbl>
          </a:graphicData>
        </a:graphic>
      </p:graphicFrame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D5A8B723-452A-4EC6-9F15-395233EE433B}"/>
              </a:ext>
            </a:extLst>
          </p:cNvPr>
          <p:cNvCxnSpPr/>
          <p:nvPr/>
        </p:nvCxnSpPr>
        <p:spPr>
          <a:xfrm flipH="1" flipV="1">
            <a:off x="4046899" y="1348966"/>
            <a:ext cx="1231271" cy="2444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0EE70816-89C3-4B57-B7DB-0855AA91C786}"/>
              </a:ext>
            </a:extLst>
          </p:cNvPr>
          <p:cNvCxnSpPr>
            <a:cxnSpLocks/>
          </p:cNvCxnSpPr>
          <p:nvPr/>
        </p:nvCxnSpPr>
        <p:spPr>
          <a:xfrm flipH="1">
            <a:off x="4046899" y="2064935"/>
            <a:ext cx="1241468" cy="22354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3E9C9060-E0EE-45A4-B80D-00DC87B162D7}"/>
              </a:ext>
            </a:extLst>
          </p:cNvPr>
          <p:cNvCxnSpPr>
            <a:cxnSpLocks/>
          </p:cNvCxnSpPr>
          <p:nvPr/>
        </p:nvCxnSpPr>
        <p:spPr>
          <a:xfrm flipH="1">
            <a:off x="4008397" y="2538894"/>
            <a:ext cx="1290167" cy="24224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7DAB2179-B8EA-4741-9658-41B4DD0D9E17}"/>
              </a:ext>
            </a:extLst>
          </p:cNvPr>
          <p:cNvCxnSpPr>
            <a:cxnSpLocks/>
          </p:cNvCxnSpPr>
          <p:nvPr/>
        </p:nvCxnSpPr>
        <p:spPr>
          <a:xfrm flipH="1">
            <a:off x="4027648" y="3039558"/>
            <a:ext cx="1251665" cy="2349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avec flèche 13">
            <a:extLst>
              <a:ext uri="{FF2B5EF4-FFF2-40B4-BE49-F238E27FC236}">
                <a16:creationId xmlns:a16="http://schemas.microsoft.com/office/drawing/2014/main" id="{501B69A8-6517-4835-81F8-DDBDB96E14B8}"/>
              </a:ext>
            </a:extLst>
          </p:cNvPr>
          <p:cNvCxnSpPr>
            <a:cxnSpLocks/>
          </p:cNvCxnSpPr>
          <p:nvPr/>
        </p:nvCxnSpPr>
        <p:spPr>
          <a:xfrm flipH="1">
            <a:off x="4017451" y="3582313"/>
            <a:ext cx="1270916" cy="22790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6477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799F06-634D-4735-8D57-25316022D2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34992" y="953096"/>
            <a:ext cx="7208240" cy="477837"/>
          </a:xfrm>
        </p:spPr>
        <p:txBody>
          <a:bodyPr>
            <a:normAutofit/>
          </a:bodyPr>
          <a:lstStyle/>
          <a:p>
            <a:pPr>
              <a:spcBef>
                <a:spcPct val="20000"/>
              </a:spcBef>
              <a:defRPr/>
            </a:pPr>
            <a:r>
              <a:rPr lang="fr-FR" altLang="fr-FR" sz="2400" b="1" dirty="0">
                <a:solidFill>
                  <a:srgbClr val="00206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Trophées  2022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FEB592-A62E-49CA-A38B-95B7822A4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/>
              <a:t>AG MGCF - Avril 2022</a:t>
            </a: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052A0AB3-DC66-451D-A354-DD8DA9FEE7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4738" y="1796058"/>
            <a:ext cx="8334524" cy="45602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07963" indent="-207963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204788" indent="-188913" algn="ctr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SzPct val="45000"/>
              <a:buFontTx/>
              <a:buNone/>
            </a:pPr>
            <a:endParaRPr lang="fr-FR" altLang="fr-FR" sz="2400" b="1" dirty="0">
              <a:latin typeface="Calibri" panose="020F0502020204030204" pitchFamily="34" charset="0"/>
            </a:endParaRPr>
          </a:p>
          <a:p>
            <a:pPr marL="204788" indent="-18891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SzPct val="45000"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  <a:p>
            <a:pPr marL="215900" indent="-195263" hangingPunct="1">
              <a:lnSpc>
                <a:spcPct val="90000"/>
              </a:lnSpc>
              <a:spcBef>
                <a:spcPts val="1000"/>
              </a:spcBef>
              <a:spcAft>
                <a:spcPts val="1425"/>
              </a:spcAft>
              <a:buClrTx/>
              <a:buFontTx/>
              <a:buNone/>
            </a:pPr>
            <a:endParaRPr lang="fr-FR" altLang="fr-FR" sz="2800" b="1" dirty="0">
              <a:latin typeface="Calibri" panose="020F0502020204030204" pitchFamily="34" charset="0"/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287D37E-21C1-470F-B74A-D4B51482C34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029" y="2879485"/>
            <a:ext cx="3195978" cy="2710431"/>
          </a:xfrm>
          <a:prstGeom prst="rect">
            <a:avLst/>
          </a:prstGeom>
        </p:spPr>
      </p:pic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8AAC3552-8EF7-4C0F-894A-9FA6E2B3B53E}"/>
              </a:ext>
            </a:extLst>
          </p:cNvPr>
          <p:cNvSpPr txBox="1">
            <a:spLocks/>
          </p:cNvSpPr>
          <p:nvPr/>
        </p:nvSpPr>
        <p:spPr>
          <a:xfrm>
            <a:off x="4084087" y="2607766"/>
            <a:ext cx="4369377" cy="3372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18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377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566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754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5943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131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32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509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dirty="0">
              <a:solidFill>
                <a:srgbClr val="002060"/>
              </a:solidFill>
              <a:latin typeface="Calibri   "/>
            </a:endParaRPr>
          </a:p>
          <a:p>
            <a:r>
              <a:rPr lang="fr-FR" dirty="0">
                <a:solidFill>
                  <a:srgbClr val="002060"/>
                </a:solidFill>
                <a:latin typeface="Calibri   "/>
              </a:rPr>
              <a:t>La région 2021 à l’honneur est :</a:t>
            </a:r>
          </a:p>
          <a:p>
            <a:r>
              <a:rPr lang="fr-FR" b="1" dirty="0">
                <a:solidFill>
                  <a:srgbClr val="00B050"/>
                </a:solidFill>
              </a:rPr>
              <a:t>Présentation lors de l’AG</a:t>
            </a:r>
            <a:endParaRPr lang="fr-FR" b="1" dirty="0">
              <a:solidFill>
                <a:srgbClr val="00B050"/>
              </a:solidFill>
              <a:latin typeface="Calibri   "/>
            </a:endParaRPr>
          </a:p>
          <a:p>
            <a:endParaRPr lang="fr-FR" sz="600" dirty="0">
              <a:solidFill>
                <a:srgbClr val="00B050"/>
              </a:solidFill>
              <a:latin typeface="Calibri   "/>
            </a:endParaRPr>
          </a:p>
          <a:p>
            <a:r>
              <a:rPr lang="fr-FR" dirty="0">
                <a:solidFill>
                  <a:srgbClr val="002060"/>
                </a:solidFill>
                <a:latin typeface="Calibri   "/>
              </a:rPr>
              <a:t>Les membres du club à l’honneur pour leurs actions en 2021 sont :</a:t>
            </a:r>
          </a:p>
          <a:p>
            <a:r>
              <a:rPr lang="fr-FR" b="1" dirty="0">
                <a:solidFill>
                  <a:srgbClr val="00B050"/>
                </a:solidFill>
                <a:latin typeface="Calibri   "/>
              </a:rPr>
              <a:t>Présentation lors de l’AG</a:t>
            </a:r>
          </a:p>
          <a:p>
            <a:endParaRPr lang="fr-FR" b="1" dirty="0">
              <a:solidFill>
                <a:srgbClr val="00B050"/>
              </a:solidFill>
              <a:latin typeface="Calibri   "/>
            </a:endParaRPr>
          </a:p>
          <a:p>
            <a:endParaRPr lang="fr-FR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9099ECA5-A118-42F4-9116-C7E35DEF4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658" y="1770902"/>
            <a:ext cx="8542604" cy="811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marL="207963" indent="-207963"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1pPr>
            <a:lvl2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2pPr>
            <a:lvl3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3pPr>
            <a:lvl4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4pPr>
            <a:lvl5pPr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207963" algn="l"/>
                <a:tab pos="655638" algn="l"/>
                <a:tab pos="1104900" algn="l"/>
                <a:tab pos="1554163" algn="l"/>
                <a:tab pos="2003425" algn="l"/>
                <a:tab pos="2452688" algn="l"/>
                <a:tab pos="2901950" algn="l"/>
                <a:tab pos="3351213" algn="l"/>
                <a:tab pos="3800475" algn="l"/>
                <a:tab pos="4249738" algn="l"/>
                <a:tab pos="4699000" algn="l"/>
                <a:tab pos="5148263" algn="l"/>
                <a:tab pos="5597525" algn="l"/>
                <a:tab pos="6046788" algn="l"/>
                <a:tab pos="6496050" algn="l"/>
                <a:tab pos="6945313" algn="l"/>
                <a:tab pos="7394575" algn="l"/>
                <a:tab pos="7843838" algn="l"/>
                <a:tab pos="8293100" algn="l"/>
                <a:tab pos="8742363" algn="l"/>
                <a:tab pos="9191625" algn="l"/>
                <a:tab pos="9410700" algn="l"/>
                <a:tab pos="10134600" algn="l"/>
                <a:tab pos="108585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cs typeface="Arial Unicode MS" panose="020B0604020202020204" charset="0"/>
              </a:defRPr>
            </a:lvl9pPr>
          </a:lstStyle>
          <a:p>
            <a:pPr marL="449263" lvl="2">
              <a:spcBef>
                <a:spcPts val="300"/>
              </a:spcBef>
              <a:buSzPct val="100000"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2200" dirty="0">
                <a:solidFill>
                  <a:srgbClr val="002060"/>
                </a:solidFill>
                <a:latin typeface="Calibri   "/>
                <a:cs typeface="+mn-cs"/>
              </a:rPr>
              <a:t>Comme chaque année, le Conseil d’Administration a mis à l’honneur une région et des membres du club pour leurs actions en 2021</a:t>
            </a:r>
          </a:p>
        </p:txBody>
      </p:sp>
    </p:spTree>
    <p:extLst>
      <p:ext uri="{BB962C8B-B14F-4D97-AF65-F5344CB8AC3E}">
        <p14:creationId xmlns:p14="http://schemas.microsoft.com/office/powerpoint/2010/main" val="295286447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26059</TotalTime>
  <Words>1712</Words>
  <Application>Microsoft Office PowerPoint</Application>
  <PresentationFormat>Affichage à l'écran (4:3)</PresentationFormat>
  <Paragraphs>193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  </vt:lpstr>
      <vt:lpstr>Calibri Light</vt:lpstr>
      <vt:lpstr>Comic Sans MS</vt:lpstr>
      <vt:lpstr>Courier New</vt:lpstr>
      <vt:lpstr>Verdana</vt:lpstr>
      <vt:lpstr>Wingdings</vt:lpstr>
      <vt:lpstr>Thème Office</vt:lpstr>
      <vt:lpstr>MG Club de France Assemblée Générale   Avril 2022</vt:lpstr>
      <vt:lpstr>OBJECTIFS 2022</vt:lpstr>
      <vt:lpstr>REGIONS 2022</vt:lpstr>
      <vt:lpstr>REGISTRES 2022</vt:lpstr>
      <vt:lpstr>Présentation PowerPoint</vt:lpstr>
      <vt:lpstr>COMMUNICATION 2022  Partie Internet</vt:lpstr>
      <vt:lpstr>UNE SECTION JEUNES EN 2022</vt:lpstr>
      <vt:lpstr>BUDGET 2022</vt:lpstr>
      <vt:lpstr>Trophées 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denis</dc:creator>
  <cp:lastModifiedBy>Christian Lissot</cp:lastModifiedBy>
  <cp:revision>102</cp:revision>
  <dcterms:created xsi:type="dcterms:W3CDTF">2020-03-03T09:14:50Z</dcterms:created>
  <dcterms:modified xsi:type="dcterms:W3CDTF">2022-03-26T08:51:08Z</dcterms:modified>
</cp:coreProperties>
</file>